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9" r:id="rId3"/>
    <p:sldId id="261" r:id="rId4"/>
    <p:sldId id="262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81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0" r:id="rId34"/>
    <p:sldId id="299" r:id="rId35"/>
    <p:sldId id="301" r:id="rId36"/>
    <p:sldId id="302" r:id="rId37"/>
    <p:sldId id="303" r:id="rId38"/>
    <p:sldId id="307" r:id="rId39"/>
    <p:sldId id="310" r:id="rId40"/>
    <p:sldId id="311" r:id="rId41"/>
    <p:sldId id="276" r:id="rId42"/>
    <p:sldId id="277" r:id="rId43"/>
    <p:sldId id="278" r:id="rId44"/>
    <p:sldId id="279" r:id="rId45"/>
    <p:sldId id="280" r:id="rId46"/>
    <p:sldId id="312" r:id="rId47"/>
    <p:sldId id="309" r:id="rId48"/>
    <p:sldId id="313" r:id="rId49"/>
    <p:sldId id="314" r:id="rId50"/>
    <p:sldId id="315" r:id="rId51"/>
    <p:sldId id="316" r:id="rId52"/>
    <p:sldId id="318" r:id="rId53"/>
    <p:sldId id="317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08" r:id="rId62"/>
    <p:sldId id="327" r:id="rId63"/>
    <p:sldId id="328" r:id="rId64"/>
    <p:sldId id="326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60" r:id="rId96"/>
    <p:sldId id="361" r:id="rId97"/>
    <p:sldId id="362" r:id="rId98"/>
    <p:sldId id="363" r:id="rId99"/>
    <p:sldId id="364" r:id="rId100"/>
    <p:sldId id="365" r:id="rId101"/>
    <p:sldId id="359" r:id="rId102"/>
    <p:sldId id="366" r:id="rId103"/>
    <p:sldId id="367" r:id="rId104"/>
    <p:sldId id="368" r:id="rId105"/>
    <p:sldId id="369" r:id="rId106"/>
    <p:sldId id="370" r:id="rId107"/>
    <p:sldId id="371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73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0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21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55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39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46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8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9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8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67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59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936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EE354-F79B-4ABB-AE2D-9B33B5B17AA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D9FAF-01BB-4A92-8B69-CFCCE2F87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50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57350" y="2729324"/>
            <a:ext cx="5829300" cy="1399351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Windows server</a:t>
            </a:r>
            <a:br>
              <a:rPr lang="en-US" altLang="zh-TW" b="1" dirty="0"/>
            </a:br>
            <a:r>
              <a:rPr lang="zh-TW" altLang="en-US" b="1" dirty="0"/>
              <a:t>測試與實戰報告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00250" y="5057704"/>
            <a:ext cx="5143500" cy="74066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學生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徐翊豪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指導老師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偉大的恩師龍大大</a:t>
            </a:r>
          </a:p>
        </p:txBody>
      </p:sp>
      <p:sp>
        <p:nvSpPr>
          <p:cNvPr id="4" name="矩形 3"/>
          <p:cNvSpPr/>
          <p:nvPr/>
        </p:nvSpPr>
        <p:spPr>
          <a:xfrm>
            <a:off x="1657351" y="1200131"/>
            <a:ext cx="370486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系統安全     </a:t>
            </a: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期中考報告</a:t>
            </a:r>
          </a:p>
        </p:txBody>
      </p:sp>
    </p:spTree>
    <p:extLst>
      <p:ext uri="{BB962C8B-B14F-4D97-AF65-F5344CB8AC3E}">
        <p14:creationId xmlns:p14="http://schemas.microsoft.com/office/powerpoint/2010/main" val="182465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81ACC6-31F1-42BB-A035-579D974CAEDE}"/>
              </a:ext>
            </a:extLst>
          </p:cNvPr>
          <p:cNvSpPr/>
          <p:nvPr/>
        </p:nvSpPr>
        <p:spPr>
          <a:xfrm>
            <a:off x="2940784" y="316975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確認系統版本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E1189B-8372-4A1E-9C16-39E8DB5F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580" y="1371601"/>
            <a:ext cx="4954840" cy="52487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6A9682-5D82-436D-8449-D1060826F5FE}"/>
              </a:ext>
            </a:extLst>
          </p:cNvPr>
          <p:cNvSpPr/>
          <p:nvPr/>
        </p:nvSpPr>
        <p:spPr>
          <a:xfrm>
            <a:off x="6203216" y="463407"/>
            <a:ext cx="114967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系統</a:t>
            </a:r>
            <a:r>
              <a:rPr lang="en-US" altLang="zh-TW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zh-TW" alt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95665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05E3D02-80A3-4E12-AF03-A6567E8A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20" y="1229332"/>
            <a:ext cx="7344800" cy="54585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632460" y="2441"/>
            <a:ext cx="787908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使用者帳戶可以增加減少處理程序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的工作組大小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96780" y="521948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3529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8B02E77-EEDA-4539-883D-07B98FC4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53" y="1338232"/>
            <a:ext cx="7363853" cy="54966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-139801" y="170081"/>
            <a:ext cx="94179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能變更處理程序可使用最大記憶體的人員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87253" y="5519768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5675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37160" y="170081"/>
            <a:ext cx="882396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哪些使用者可以在還原備份檔案及目錄時，略過檔案、目錄、登錄及其他持續物件的權限，並決定哪些使用者可以物件擁有者的身分，設定任何有效的安全性主體。</a:t>
            </a:r>
            <a:endParaRPr lang="en-US" altLang="zh-TW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636B2A-363F-4202-AD6D-01E7BA05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55" y="2109073"/>
            <a:ext cx="6268005" cy="46546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184355" y="5806439"/>
            <a:ext cx="2322673" cy="172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0403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A3E144-A43D-4F01-96DB-B947E1D8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15" y="1172174"/>
            <a:ext cx="7373379" cy="55157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91032" y="170081"/>
            <a:ext cx="89562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阻止系統將資料分頁到磁碟上的虛擬記憶體</a:t>
            </a:r>
            <a:endParaRPr lang="en-US" altLang="zh-TW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64315" y="5738950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0460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E0BFB6-6E15-4718-9DDB-47C44A4CD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27" y="1276964"/>
            <a:ext cx="7382905" cy="54109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-286605" y="63401"/>
            <a:ext cx="971156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本機登入電腦的使用者能夠使用 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Shutdown </a:t>
            </a: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命令將作業系統關機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77727" y="598148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8819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83A7719-83BA-4DB6-AAB3-58AB9957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3" y="1242450"/>
            <a:ext cx="7392432" cy="54681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401901" y="40757"/>
            <a:ext cx="63401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使用者和群組能夠變更電腦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內部時鐘的時間和日期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757635" y="607292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2176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020D58-F0E2-4B0E-9692-7A1B74094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64" y="1315048"/>
            <a:ext cx="7392432" cy="55252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872964" y="17681"/>
            <a:ext cx="736611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使用者與群組可以變更電腦顯示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本地時間時使用的時區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72964" y="631676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8368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A4BFA1-2DB6-417F-8E8E-88555F8D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80" y="1418466"/>
            <a:ext cx="7344800" cy="54395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870090" y="95027"/>
            <a:ext cx="739817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決定哪些使用者可以在使用者或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電腦物件上設定 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信任委派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設定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016715" y="669776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32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52063A-7C4D-4C30-A6B7-68F5C28BD998}"/>
              </a:ext>
            </a:extLst>
          </p:cNvPr>
          <p:cNvSpPr/>
          <p:nvPr/>
        </p:nvSpPr>
        <p:spPr>
          <a:xfrm>
            <a:off x="2940784" y="316975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確認系統版本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C7BA3E-61C2-43AD-9355-910DF72D5960}"/>
              </a:ext>
            </a:extLst>
          </p:cNvPr>
          <p:cNvSpPr/>
          <p:nvPr/>
        </p:nvSpPr>
        <p:spPr>
          <a:xfrm>
            <a:off x="6203216" y="463407"/>
            <a:ext cx="114967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系統</a:t>
            </a:r>
            <a:r>
              <a:rPr lang="en-US" altLang="zh-TW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zh-TW" alt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470944-0135-41DA-998E-6E77C90ED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64" y="1163837"/>
            <a:ext cx="5525271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9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9BF435-20C2-4250-B72B-B089890D8B6B}"/>
              </a:ext>
            </a:extLst>
          </p:cNvPr>
          <p:cNvSpPr/>
          <p:nvPr/>
        </p:nvSpPr>
        <p:spPr>
          <a:xfrm>
            <a:off x="2753233" y="266997"/>
            <a:ext cx="36375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系統</a:t>
            </a:r>
            <a:r>
              <a:rPr lang="en-US" altLang="zh-TW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</a:t>
            </a:r>
            <a:r>
              <a:rPr lang="zh-TW" alt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位址查詢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639CBB-456F-4172-96F3-D0B27EED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5" y="1138757"/>
            <a:ext cx="8068309" cy="54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BBE7079-DEA7-4D8D-824D-D7CC9B56FF7E}"/>
              </a:ext>
            </a:extLst>
          </p:cNvPr>
          <p:cNvSpPr/>
          <p:nvPr/>
        </p:nvSpPr>
        <p:spPr>
          <a:xfrm>
            <a:off x="2753233" y="266997"/>
            <a:ext cx="36375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系統</a:t>
            </a:r>
            <a:r>
              <a:rPr lang="en-US" altLang="zh-TW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</a:t>
            </a:r>
            <a:r>
              <a:rPr lang="zh-TW" alt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位址查詢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C6DF28-935B-4460-AABC-1F477053C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1" y="1203721"/>
            <a:ext cx="7934958" cy="50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D44BB2-AF18-49C4-9BB5-FE8AB813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48" y="1036651"/>
            <a:ext cx="5960903" cy="56498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C593AF4-F0F0-4154-A238-4E4FCE2AC3FF}"/>
              </a:ext>
            </a:extLst>
          </p:cNvPr>
          <p:cNvSpPr/>
          <p:nvPr/>
        </p:nvSpPr>
        <p:spPr>
          <a:xfrm>
            <a:off x="0" y="171450"/>
            <a:ext cx="92268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已完成兩個可互通的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server 2019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091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err="1"/>
              <a:t>Winodws</a:t>
            </a:r>
            <a:r>
              <a:rPr lang="en-US" altLang="zh-TW" sz="4000" dirty="0"/>
              <a:t> server</a:t>
            </a:r>
            <a:r>
              <a:rPr lang="zh-TW" altLang="en-US" sz="4000" dirty="0"/>
              <a:t>相關</a:t>
            </a:r>
            <a:r>
              <a:rPr lang="en-US" altLang="zh-TW" sz="4000" dirty="0"/>
              <a:t> </a:t>
            </a:r>
            <a:r>
              <a:rPr lang="zh-TW" altLang="en-US" sz="4000" dirty="0"/>
              <a:t>管理工具</a:t>
            </a:r>
          </a:p>
        </p:txBody>
      </p:sp>
    </p:spTree>
    <p:extLst>
      <p:ext uri="{BB962C8B-B14F-4D97-AF65-F5344CB8AC3E}">
        <p14:creationId xmlns:p14="http://schemas.microsoft.com/office/powerpoint/2010/main" val="1375451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1A664A9-AA38-4BB0-8D6C-7EF2B1A8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97" y="1668265"/>
            <a:ext cx="7077205" cy="45848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A6E68E2-BA87-467C-B8E6-1462F3582A7D}"/>
              </a:ext>
            </a:extLst>
          </p:cNvPr>
          <p:cNvSpPr/>
          <p:nvPr/>
        </p:nvSpPr>
        <p:spPr>
          <a:xfrm>
            <a:off x="1033397" y="604905"/>
            <a:ext cx="68531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伺服器管理員中有非常多工具</a:t>
            </a:r>
          </a:p>
        </p:txBody>
      </p:sp>
    </p:spTree>
    <p:extLst>
      <p:ext uri="{BB962C8B-B14F-4D97-AF65-F5344CB8AC3E}">
        <p14:creationId xmlns:p14="http://schemas.microsoft.com/office/powerpoint/2010/main" val="3211352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8ACA282-AD5A-413D-A393-AF41A77E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16" y="1047417"/>
            <a:ext cx="6573167" cy="47631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BE3246E-51CD-40C5-BFC0-7621EBA29623}"/>
              </a:ext>
            </a:extLst>
          </p:cNvPr>
          <p:cNvSpPr/>
          <p:nvPr/>
        </p:nvSpPr>
        <p:spPr>
          <a:xfrm>
            <a:off x="2079970" y="339531"/>
            <a:ext cx="49840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ODBC</a:t>
            </a:r>
            <a:r>
              <a:rPr lang="zh-TW" alt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資料來源管理員</a:t>
            </a:r>
            <a:endParaRPr lang="zh-TW" altLang="en-US" sz="4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6992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070F91-A3AF-4149-8309-848EC183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6" y="1426439"/>
            <a:ext cx="7561268" cy="49645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3614CA-6F39-4243-82C4-AFA32788443A}"/>
              </a:ext>
            </a:extLst>
          </p:cNvPr>
          <p:cNvSpPr/>
          <p:nvPr/>
        </p:nvSpPr>
        <p:spPr>
          <a:xfrm>
            <a:off x="1010352" y="467003"/>
            <a:ext cx="71232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系統管理員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PowerShell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5151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D14ABA-388C-4342-A82D-FFD9530C84AE}"/>
              </a:ext>
            </a:extLst>
          </p:cNvPr>
          <p:cNvSpPr/>
          <p:nvPr/>
        </p:nvSpPr>
        <p:spPr>
          <a:xfrm>
            <a:off x="1971197" y="467003"/>
            <a:ext cx="52016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Server Backup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7289BA-950C-47F8-81F2-DA502C3E3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88" y="1317139"/>
            <a:ext cx="5813824" cy="543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2603" y="1084936"/>
            <a:ext cx="1922219" cy="68231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2604" y="2006571"/>
            <a:ext cx="6360136" cy="3263504"/>
          </a:xfrm>
        </p:spPr>
        <p:txBody>
          <a:bodyPr>
            <a:normAutofit fontScale="62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啟動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10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hyper-V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5763" indent="-385763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hyper-V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執行兩個可互連的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  <a:p>
            <a:pPr marL="385763" indent="-385763">
              <a:buFont typeface="+mj-lt"/>
              <a:buAutoNum type="arabicPeriod"/>
            </a:pP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Winodws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server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相關 管理工具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使用技術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5763" indent="-385763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(USERS)|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(GROUP)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建置與管理 技術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5763" indent="-385763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檔案與資料夾設定與管理 技術  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5763" indent="-385763">
              <a:buFont typeface="+mj-lt"/>
              <a:buAutoNum type="arabicPeriod"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群組原則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 policy)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與安全設定 技術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5763" indent="-385763">
              <a:buFont typeface="+mj-lt"/>
              <a:buAutoNum type="arabicPeriod"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5763" indent="-385763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IIS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安裝與安全設定 技術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91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D14ABA-388C-4342-A82D-FFD9530C84AE}"/>
              </a:ext>
            </a:extLst>
          </p:cNvPr>
          <p:cNvSpPr/>
          <p:nvPr/>
        </p:nvSpPr>
        <p:spPr>
          <a:xfrm>
            <a:off x="1971197" y="467003"/>
            <a:ext cx="52016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Server Backup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3D4B87-2EE0-4C40-8639-D239C3C9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1" y="2341270"/>
            <a:ext cx="7249537" cy="35533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7766178-FC06-4047-B307-FB97B739FC70}"/>
              </a:ext>
            </a:extLst>
          </p:cNvPr>
          <p:cNvSpPr/>
          <p:nvPr/>
        </p:nvSpPr>
        <p:spPr>
          <a:xfrm>
            <a:off x="1786621" y="1308335"/>
            <a:ext cx="557075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可以線上或本地備份伺服器</a:t>
            </a:r>
            <a:endParaRPr lang="en-US" altLang="zh-TW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1390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D14ABA-388C-4342-A82D-FFD9530C84AE}"/>
              </a:ext>
            </a:extLst>
          </p:cNvPr>
          <p:cNvSpPr/>
          <p:nvPr/>
        </p:nvSpPr>
        <p:spPr>
          <a:xfrm>
            <a:off x="2225082" y="467003"/>
            <a:ext cx="46938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記憶體診斷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BA7313-F1F6-4D5E-B15C-4C3BB9E8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21" y="2094605"/>
            <a:ext cx="4890758" cy="36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97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D14ABA-388C-4342-A82D-FFD9530C84AE}"/>
              </a:ext>
            </a:extLst>
          </p:cNvPr>
          <p:cNvSpPr/>
          <p:nvPr/>
        </p:nvSpPr>
        <p:spPr>
          <a:xfrm>
            <a:off x="3197274" y="467003"/>
            <a:ext cx="27494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工作排程表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3EE5CB-8593-407A-9046-F655C28F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72" y="1405969"/>
            <a:ext cx="5672856" cy="49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87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D14ABA-388C-4342-A82D-FFD9530C84AE}"/>
              </a:ext>
            </a:extLst>
          </p:cNvPr>
          <p:cNvSpPr/>
          <p:nvPr/>
        </p:nvSpPr>
        <p:spPr>
          <a:xfrm>
            <a:off x="888956" y="467003"/>
            <a:ext cx="7366119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可以匯入寫好的排成也可以直接新增</a:t>
            </a:r>
            <a:endParaRPr lang="en-US" altLang="zh-TW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3EE5CB-8593-407A-9046-F655C28F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72" y="1405969"/>
            <a:ext cx="5672856" cy="499442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AF3E73C-2808-4C30-8AC7-CA8CE4514965}"/>
              </a:ext>
            </a:extLst>
          </p:cNvPr>
          <p:cNvSpPr/>
          <p:nvPr/>
        </p:nvSpPr>
        <p:spPr>
          <a:xfrm>
            <a:off x="6087649" y="2342367"/>
            <a:ext cx="1320779" cy="889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98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D14ABA-388C-4342-A82D-FFD9530C84AE}"/>
              </a:ext>
            </a:extLst>
          </p:cNvPr>
          <p:cNvSpPr/>
          <p:nvPr/>
        </p:nvSpPr>
        <p:spPr>
          <a:xfrm>
            <a:off x="3453755" y="467003"/>
            <a:ext cx="22365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元件服務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9FEC58-22A9-4AB1-87DC-57F39970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44" y="1387930"/>
            <a:ext cx="7162908" cy="500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45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D14ABA-388C-4342-A82D-FFD9530C84AE}"/>
              </a:ext>
            </a:extLst>
          </p:cNvPr>
          <p:cNvSpPr/>
          <p:nvPr/>
        </p:nvSpPr>
        <p:spPr>
          <a:xfrm>
            <a:off x="2684318" y="467003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本機安全信原則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76E563-6291-48BA-8DC3-81D2BCD8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15" y="1174889"/>
            <a:ext cx="7478169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74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D14ABA-388C-4342-A82D-FFD9530C84AE}"/>
              </a:ext>
            </a:extLst>
          </p:cNvPr>
          <p:cNvSpPr/>
          <p:nvPr/>
        </p:nvSpPr>
        <p:spPr>
          <a:xfrm>
            <a:off x="1914878" y="467003"/>
            <a:ext cx="53142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可以用來設定各種原則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9A31F2-3F79-4E5D-ABA6-C8155D295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55" y="2828005"/>
            <a:ext cx="7459116" cy="29055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944D7EE-DC72-494E-A945-6F93371D054F}"/>
              </a:ext>
            </a:extLst>
          </p:cNvPr>
          <p:cNvSpPr/>
          <p:nvPr/>
        </p:nvSpPr>
        <p:spPr>
          <a:xfrm>
            <a:off x="444540" y="1685976"/>
            <a:ext cx="8555547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最重要的是可以把密碼的複雜性需求關閉</a:t>
            </a:r>
            <a:r>
              <a:rPr lang="en-US" altLang="zh-TW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319202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01131ED-38A1-4465-AA17-D9390161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49" y="1381936"/>
            <a:ext cx="7782301" cy="45247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3197282" y="467003"/>
            <a:ext cx="27494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列印機管理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5051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3453763" y="467003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系統設定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748E43-6895-43FF-8920-62225352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85" y="1722042"/>
            <a:ext cx="630643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11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3197283" y="467003"/>
            <a:ext cx="27494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事件檢視器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B1EDBB-8B3C-4893-813B-CD8D12D4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64" y="1174889"/>
            <a:ext cx="6610872" cy="53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6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5D02AA-9589-4B0E-B28A-FA698133C593}"/>
              </a:ext>
            </a:extLst>
          </p:cNvPr>
          <p:cNvSpPr/>
          <p:nvPr/>
        </p:nvSpPr>
        <p:spPr>
          <a:xfrm>
            <a:off x="2172577" y="2898085"/>
            <a:ext cx="4413837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TW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啟動</a:t>
            </a:r>
            <a:r>
              <a:rPr lang="en-US" altLang="zh-TW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W10</a:t>
            </a:r>
            <a:r>
              <a:rPr lang="zh-TW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 </a:t>
            </a:r>
            <a:r>
              <a:rPr lang="en-US" altLang="zh-TW" sz="4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hyper-V</a:t>
            </a:r>
            <a:endParaRPr lang="en-US" altLang="zh-TW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7662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680353" y="467003"/>
            <a:ext cx="3783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防火牆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BC6A82-2150-4D54-999D-CAC529CF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02" y="1302707"/>
            <a:ext cx="6938795" cy="555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87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1465248" y="467003"/>
            <a:ext cx="62135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可以設置指定</a:t>
            </a:r>
            <a:r>
              <a:rPr lang="en-US" altLang="zh-TW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通過或阻擋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BC6A82-2150-4D54-999D-CAC529CF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02" y="1302707"/>
            <a:ext cx="6938795" cy="55552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C9DE052-2847-497D-8568-4A920E55DAEF}"/>
              </a:ext>
            </a:extLst>
          </p:cNvPr>
          <p:cNvSpPr/>
          <p:nvPr/>
        </p:nvSpPr>
        <p:spPr>
          <a:xfrm>
            <a:off x="1102602" y="1878904"/>
            <a:ext cx="1390077" cy="425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169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1073100" y="386505"/>
            <a:ext cx="699779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可以查看所有服務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並且可以觀看內容 開啟關閉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8A68D6-95D0-4407-A521-B3A6F3EC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405" y="2460289"/>
            <a:ext cx="5789189" cy="31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39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427855" y="467003"/>
            <a:ext cx="42883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重組並最佳化磁碟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FCA21A-B45F-4ACF-92E3-6D4D702C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11" y="1561148"/>
            <a:ext cx="6649378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07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3197298" y="467003"/>
            <a:ext cx="27494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效能監視器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5752524-45E3-4AA1-9660-91A3C10A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3" y="1242240"/>
            <a:ext cx="7302674" cy="52504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80B79B-1956-45DD-B5E6-8DAD8D4E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63" y="1394640"/>
            <a:ext cx="7302674" cy="52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72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684339" y="467003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可以修改登錄檔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2618B0-043E-4971-BED6-BD91327B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03" y="1452679"/>
            <a:ext cx="5564194" cy="493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21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1401943" y="467003"/>
            <a:ext cx="63401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即時監看所有資源的使用率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或程式占用的資源比例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47FDE1-B002-49D4-B703-A4B607E1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45" y="2129425"/>
            <a:ext cx="6227510" cy="452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8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D53065E-1970-4167-A5EC-82A9F1EB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8" y="2546397"/>
            <a:ext cx="3705742" cy="15146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9D242D-5BFD-40F4-8C41-AB9CBB1D0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471" y="1634031"/>
            <a:ext cx="4134427" cy="50680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2D2A1A6-B6F9-412F-A90F-EC1FA7C18EEB}"/>
              </a:ext>
            </a:extLst>
          </p:cNvPr>
          <p:cNvSpPr/>
          <p:nvPr/>
        </p:nvSpPr>
        <p:spPr>
          <a:xfrm>
            <a:off x="2427861" y="467003"/>
            <a:ext cx="42883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清理用不到的檔案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可以指定方向清理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561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677FF70-E367-489B-A250-29F17CFC8D8C}"/>
              </a:ext>
            </a:extLst>
          </p:cNvPr>
          <p:cNvSpPr/>
          <p:nvPr/>
        </p:nvSpPr>
        <p:spPr>
          <a:xfrm>
            <a:off x="1792072" y="2767280"/>
            <a:ext cx="55598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</a:rPr>
              <a:t>Server Manager</a:t>
            </a:r>
            <a:r>
              <a:rPr lang="zh-TW" altLang="en-US" sz="4000" dirty="0">
                <a:solidFill>
                  <a:schemeClr val="bg1"/>
                </a:solidFill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52009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305069" y="467003"/>
            <a:ext cx="45339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開啟</a:t>
            </a:r>
            <a:r>
              <a:rPr lang="en-US" altLang="zh-TW" sz="4000" dirty="0"/>
              <a:t>Server Manager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3825BA-12FB-4F4B-88EB-43FB8809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38" y="1402915"/>
            <a:ext cx="6133940" cy="53548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7F00A9-9BE9-4BBA-841E-E645B2117ED7}"/>
              </a:ext>
            </a:extLst>
          </p:cNvPr>
          <p:cNvSpPr/>
          <p:nvPr/>
        </p:nvSpPr>
        <p:spPr>
          <a:xfrm>
            <a:off x="3670126" y="3169085"/>
            <a:ext cx="651353" cy="563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65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9074BD7-067D-43DD-B22F-59E3C8FA2E63}"/>
              </a:ext>
            </a:extLst>
          </p:cNvPr>
          <p:cNvSpPr/>
          <p:nvPr/>
        </p:nvSpPr>
        <p:spPr>
          <a:xfrm>
            <a:off x="1598237" y="490835"/>
            <a:ext cx="59475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安裝</a:t>
            </a:r>
            <a:r>
              <a:rPr lang="en-US" altLang="zh-TW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Windows 10</a:t>
            </a:r>
            <a:r>
              <a:rPr lang="zh-TW" alt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</a:t>
            </a:r>
            <a:r>
              <a:rPr lang="en-US" altLang="zh-TW" sz="40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hyper-V</a:t>
            </a:r>
            <a:endParaRPr lang="zh-TW" altLang="en-US" sz="4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0FE689-2965-42F8-B019-C6A6FE905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4" y="1819002"/>
            <a:ext cx="8173591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85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1792110" y="467003"/>
            <a:ext cx="55598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dirty="0"/>
              <a:t>Server Manager</a:t>
            </a:r>
            <a:r>
              <a:rPr lang="zh-TW" altLang="en-US" sz="4000" dirty="0"/>
              <a:t>管理畫面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69B7ED-350A-4D55-8405-9C4AA97A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17" y="1580352"/>
            <a:ext cx="5883566" cy="52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4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458E21-6977-4A12-BDDD-71600C6A1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8" y="968500"/>
            <a:ext cx="5403418" cy="58894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5C58F7-3199-4941-93FE-5801363E7599}"/>
              </a:ext>
            </a:extLst>
          </p:cNvPr>
          <p:cNvSpPr/>
          <p:nvPr/>
        </p:nvSpPr>
        <p:spPr>
          <a:xfrm>
            <a:off x="1857154" y="260614"/>
            <a:ext cx="54296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伺服器管理員 管理畫面</a:t>
            </a:r>
          </a:p>
        </p:txBody>
      </p:sp>
    </p:spTree>
    <p:extLst>
      <p:ext uri="{BB962C8B-B14F-4D97-AF65-F5344CB8AC3E}">
        <p14:creationId xmlns:p14="http://schemas.microsoft.com/office/powerpoint/2010/main" val="2305984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8CCCE5-6A5E-43EA-A01C-171E15EEF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95" y="1102547"/>
            <a:ext cx="7006209" cy="559828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45D171-6135-44EC-9C3F-DAEDF0D3C88E}"/>
              </a:ext>
            </a:extLst>
          </p:cNvPr>
          <p:cNvSpPr/>
          <p:nvPr/>
        </p:nvSpPr>
        <p:spPr>
          <a:xfrm>
            <a:off x="1658382" y="260614"/>
            <a:ext cx="58272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可以查看目前所有伺服器</a:t>
            </a:r>
          </a:p>
        </p:txBody>
      </p:sp>
    </p:spTree>
    <p:extLst>
      <p:ext uri="{BB962C8B-B14F-4D97-AF65-F5344CB8AC3E}">
        <p14:creationId xmlns:p14="http://schemas.microsoft.com/office/powerpoint/2010/main" val="2496398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A6A047A-50D7-4736-95F1-74807117C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90" y="1129231"/>
            <a:ext cx="6972814" cy="557160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AEC8366-4488-4D74-BB7C-E8D76F26203C}"/>
              </a:ext>
            </a:extLst>
          </p:cNvPr>
          <p:cNvSpPr/>
          <p:nvPr/>
        </p:nvSpPr>
        <p:spPr>
          <a:xfrm>
            <a:off x="2430049" y="2642992"/>
            <a:ext cx="3469710" cy="27557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5D1CF3-46B5-43DC-8931-84541E107F1C}"/>
              </a:ext>
            </a:extLst>
          </p:cNvPr>
          <p:cNvSpPr/>
          <p:nvPr/>
        </p:nvSpPr>
        <p:spPr>
          <a:xfrm>
            <a:off x="1401901" y="157164"/>
            <a:ext cx="63401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會顯示每個伺服器詳細資訊</a:t>
            </a:r>
          </a:p>
        </p:txBody>
      </p:sp>
    </p:spTree>
    <p:extLst>
      <p:ext uri="{BB962C8B-B14F-4D97-AF65-F5344CB8AC3E}">
        <p14:creationId xmlns:p14="http://schemas.microsoft.com/office/powerpoint/2010/main" val="1831131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82D6333-794F-4D1D-A3B3-331E771AD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6" y="2774901"/>
            <a:ext cx="6935168" cy="288647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F3D9A2-2B12-40CC-8ED5-725C8144C928}"/>
              </a:ext>
            </a:extLst>
          </p:cNvPr>
          <p:cNvSpPr/>
          <p:nvPr/>
        </p:nvSpPr>
        <p:spPr>
          <a:xfrm>
            <a:off x="2058613" y="1196621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顯示伺服器所有事件</a:t>
            </a:r>
          </a:p>
        </p:txBody>
      </p:sp>
    </p:spTree>
    <p:extLst>
      <p:ext uri="{BB962C8B-B14F-4D97-AF65-F5344CB8AC3E}">
        <p14:creationId xmlns:p14="http://schemas.microsoft.com/office/powerpoint/2010/main" val="2401080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D13275-67D2-4DA6-A0CA-3D83F607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84" y="1645757"/>
            <a:ext cx="6152231" cy="49366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0893541-A162-4A9A-85EE-27DE016F34B8}"/>
              </a:ext>
            </a:extLst>
          </p:cNvPr>
          <p:cNvSpPr/>
          <p:nvPr/>
        </p:nvSpPr>
        <p:spPr>
          <a:xfrm>
            <a:off x="2684302" y="374448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磁碟區詳細資訊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5467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1535629" y="467003"/>
            <a:ext cx="60728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dirty="0"/>
              <a:t>Server Manager</a:t>
            </a:r>
            <a:r>
              <a:rPr lang="zh-TW" altLang="en-US" sz="4000" dirty="0"/>
              <a:t>本機伺服器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633D34-1E26-4515-8458-2460D786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58" y="1174889"/>
            <a:ext cx="6383683" cy="562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09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677FF70-E367-489B-A250-29F17CFC8D8C}"/>
              </a:ext>
            </a:extLst>
          </p:cNvPr>
          <p:cNvSpPr/>
          <p:nvPr/>
        </p:nvSpPr>
        <p:spPr>
          <a:xfrm>
            <a:off x="1171165" y="2767280"/>
            <a:ext cx="680167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</a:t>
            </a: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(USERS)</a:t>
            </a:r>
          </a:p>
          <a:p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</a:t>
            </a: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(GROUP)</a:t>
            </a: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建置與管理 技術</a:t>
            </a:r>
            <a:endParaRPr lang="en-US" altLang="zh-TW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7304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0893541-A162-4A9A-85EE-27DE016F34B8}"/>
              </a:ext>
            </a:extLst>
          </p:cNvPr>
          <p:cNvSpPr/>
          <p:nvPr/>
        </p:nvSpPr>
        <p:spPr>
          <a:xfrm>
            <a:off x="1658384" y="374448"/>
            <a:ext cx="58272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內建的使用者帳戶與群組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06E7DCB-AA1D-49CA-BB88-E3C84E3A200D}"/>
              </a:ext>
            </a:extLst>
          </p:cNvPr>
          <p:cNvSpPr txBox="1"/>
          <p:nvPr/>
        </p:nvSpPr>
        <p:spPr>
          <a:xfrm>
            <a:off x="2962424" y="1082334"/>
            <a:ext cx="32191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內建使用者帳戶</a:t>
            </a:r>
            <a:endParaRPr lang="en-US" altLang="zh-TW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Administrator</a:t>
            </a:r>
          </a:p>
          <a:p>
            <a:r>
              <a:rPr lang="zh-TW" altLang="en-US" dirty="0"/>
              <a:t>      無法刪除。</a:t>
            </a:r>
            <a:endParaRPr lang="en-US" altLang="zh-TW" dirty="0"/>
          </a:p>
          <a:p>
            <a:r>
              <a:rPr lang="zh-TW" altLang="en-US" dirty="0"/>
              <a:t>      建議將其改名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Guest</a:t>
            </a:r>
          </a:p>
          <a:p>
            <a:r>
              <a:rPr lang="zh-TW" altLang="en-US" dirty="0"/>
              <a:t>     可更改名稱，但無法刪除。</a:t>
            </a:r>
            <a:endParaRPr lang="en-US" altLang="zh-TW" dirty="0"/>
          </a:p>
          <a:p>
            <a:r>
              <a:rPr lang="zh-TW" altLang="en-US" dirty="0"/>
              <a:t>     預設為停用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2B6B42-3E17-4B4B-A86E-85D65A731392}"/>
              </a:ext>
            </a:extLst>
          </p:cNvPr>
          <p:cNvSpPr txBox="1"/>
          <p:nvPr/>
        </p:nvSpPr>
        <p:spPr>
          <a:xfrm>
            <a:off x="885192" y="3815095"/>
            <a:ext cx="36016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內建的本機群組帳戶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>
              <a:buNone/>
              <a:defRPr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Administrators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Backup Operators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Guests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Network Configuration Operators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Remote Desktop Users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Users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    ……………………</a:t>
            </a: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64A49D-95E3-4654-95C8-8391C3178FEB}"/>
              </a:ext>
            </a:extLst>
          </p:cNvPr>
          <p:cNvSpPr txBox="1"/>
          <p:nvPr/>
        </p:nvSpPr>
        <p:spPr>
          <a:xfrm>
            <a:off x="5625501" y="3815095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+mn-ea"/>
                <a:cs typeface="Calibri" panose="020F0502020204030204" pitchFamily="34" charset="0"/>
              </a:rPr>
              <a:t>特殊群組帳戶</a:t>
            </a:r>
            <a:endParaRPr lang="en-US" altLang="zh-TW" b="1" dirty="0">
              <a:latin typeface="+mn-ea"/>
              <a:cs typeface="Calibri" panose="020F0502020204030204" pitchFamily="34" charset="0"/>
            </a:endParaRPr>
          </a:p>
          <a:p>
            <a:endParaRPr lang="en-US" altLang="zh-TW" dirty="0">
              <a:latin typeface="+mn-ea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Everyone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Authenticated Users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Interactive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Anonymous Logon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00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171383" y="467003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從開始點選電腦管理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077F18-5553-4CAA-831E-1A74517D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90" y="1531661"/>
            <a:ext cx="4935620" cy="48593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8843F5-24AA-438C-9CF2-41514BFD25E0}"/>
              </a:ext>
            </a:extLst>
          </p:cNvPr>
          <p:cNvSpPr/>
          <p:nvPr/>
        </p:nvSpPr>
        <p:spPr>
          <a:xfrm>
            <a:off x="2605414" y="3770334"/>
            <a:ext cx="1565753" cy="250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99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8D3E8ED-AEA8-486E-814C-B198AA821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3" y="1602034"/>
            <a:ext cx="6145954" cy="4987226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B392CCE-9427-46E2-873A-4FF625AD16DC}"/>
              </a:ext>
            </a:extLst>
          </p:cNvPr>
          <p:cNvCxnSpPr>
            <a:cxnSpLocks/>
          </p:cNvCxnSpPr>
          <p:nvPr/>
        </p:nvCxnSpPr>
        <p:spPr>
          <a:xfrm flipH="1">
            <a:off x="2869324" y="1418897"/>
            <a:ext cx="1292773" cy="1734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33538A2-8E12-407B-88B0-057E47A097E2}"/>
              </a:ext>
            </a:extLst>
          </p:cNvPr>
          <p:cNvSpPr/>
          <p:nvPr/>
        </p:nvSpPr>
        <p:spPr>
          <a:xfrm>
            <a:off x="1585413" y="448637"/>
            <a:ext cx="59731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啟動</a:t>
            </a:r>
            <a:r>
              <a:rPr lang="en-US" altLang="zh-TW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windows 10</a:t>
            </a:r>
            <a:r>
              <a:rPr lang="zh-TW" alt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 </a:t>
            </a:r>
            <a:r>
              <a:rPr lang="en-US" altLang="zh-TW" sz="40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hyper-V</a:t>
            </a:r>
            <a:endParaRPr lang="zh-TW" altLang="en-US" sz="4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7571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1914901" y="467003"/>
            <a:ext cx="53142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點選本機使用者合群組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500047-BC5F-4E01-BC65-B8A512E0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57" y="2313878"/>
            <a:ext cx="8819743" cy="27215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5949B66-C4B3-483F-AFDD-D8E80A3FD0E3}"/>
              </a:ext>
            </a:extLst>
          </p:cNvPr>
          <p:cNvSpPr/>
          <p:nvPr/>
        </p:nvSpPr>
        <p:spPr>
          <a:xfrm>
            <a:off x="2492679" y="3269293"/>
            <a:ext cx="5285984" cy="250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812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3197304" y="467003"/>
            <a:ext cx="27494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新增使用者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B3A279-14C6-4A85-A350-5EDE4BED9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88" y="1426182"/>
            <a:ext cx="6724479" cy="513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25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684305" y="529633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密碼複雜度說明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6891C1-B7AD-4A23-8091-83814D6E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654" y="1263836"/>
            <a:ext cx="3957044" cy="470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5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684345" y="467003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密碼複雜度正確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F4CE01-5C5A-4786-A279-0D3A9C38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17" y="1367095"/>
            <a:ext cx="4616851" cy="46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36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588168" y="467003"/>
            <a:ext cx="39677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新增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A,B,C 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使用者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FDD6BF-ECAE-4F26-8A7C-AFED2EE2B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75" y="1508886"/>
            <a:ext cx="6106849" cy="52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40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536073" y="467003"/>
            <a:ext cx="40719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修改使用者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權限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D24615-9DE5-4CBC-BB82-485A931C6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43" y="1470235"/>
            <a:ext cx="5087514" cy="52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02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3197311" y="467003"/>
            <a:ext cx="27494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新增新群組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73209C-C4A5-41F6-84AE-81AB0799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91" y="1328444"/>
            <a:ext cx="4239217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53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1131046" y="467003"/>
            <a:ext cx="68820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將使用者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加入到群組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4080E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3B363B-F0D8-422E-8E0C-5773E53B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50" y="1204384"/>
            <a:ext cx="4686699" cy="51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01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939235" y="467003"/>
            <a:ext cx="32656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新增群組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E062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FEF8D-7B15-4284-AF4F-771B3209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28" y="1318918"/>
            <a:ext cx="4248743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69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1263303" y="467003"/>
            <a:ext cx="66175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將使用者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加入到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E062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群組中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C292CF-8AF8-49D4-A6CB-487A7E23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43" y="1595181"/>
            <a:ext cx="5649113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F5D86A-4F15-4046-9EF1-AC897D08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66" y="1539191"/>
            <a:ext cx="5818468" cy="50140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85FFDA8-AC10-4EF2-9085-0F2F1BBC6A74}"/>
              </a:ext>
            </a:extLst>
          </p:cNvPr>
          <p:cNvSpPr/>
          <p:nvPr/>
        </p:nvSpPr>
        <p:spPr>
          <a:xfrm>
            <a:off x="2317152" y="444852"/>
            <a:ext cx="45096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開啟</a:t>
            </a:r>
            <a:r>
              <a:rPr lang="en-US" altLang="zh-TW" sz="40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hyper-V</a:t>
            </a:r>
            <a:r>
              <a:rPr lang="en-US" altLang="zh-TW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TW" alt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的畫面</a:t>
            </a:r>
            <a:endParaRPr lang="zh-TW" alt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6226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684367" y="467003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新增的兩個群組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BFCE76-E068-42EF-8A4E-AEA38257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13" y="2177686"/>
            <a:ext cx="8365929" cy="34089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5D776A-8A72-4D80-9CEA-4B21AAE80744}"/>
              </a:ext>
            </a:extLst>
          </p:cNvPr>
          <p:cNvSpPr/>
          <p:nvPr/>
        </p:nvSpPr>
        <p:spPr>
          <a:xfrm>
            <a:off x="1263303" y="3883068"/>
            <a:ext cx="1241902" cy="588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32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677FF70-E367-489B-A250-29F17CFC8D8C}"/>
              </a:ext>
            </a:extLst>
          </p:cNvPr>
          <p:cNvSpPr/>
          <p:nvPr/>
        </p:nvSpPr>
        <p:spPr>
          <a:xfrm>
            <a:off x="1914863" y="2767280"/>
            <a:ext cx="526631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群組原則</a:t>
            </a: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 policy)</a:t>
            </a:r>
          </a:p>
          <a:p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與安全設定 技術</a:t>
            </a:r>
            <a:endParaRPr lang="en-US" altLang="zh-TW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5792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1543837" y="467003"/>
            <a:ext cx="60564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</a:t>
            </a:r>
            <a:r>
              <a:rPr lang="en-US" altLang="zh-TW" sz="40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gpedit.msc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開啟編輯器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B95E74-AC60-4F0A-B878-784F8B59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37" y="1351569"/>
            <a:ext cx="7173326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27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79B146-6BB9-4A0F-A154-A7348932378A}"/>
              </a:ext>
            </a:extLst>
          </p:cNvPr>
          <p:cNvSpPr/>
          <p:nvPr/>
        </p:nvSpPr>
        <p:spPr>
          <a:xfrm>
            <a:off x="2940855" y="467003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查看稽核原則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5EA675-772E-4153-9A7A-D5CBB5E39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2" y="1332516"/>
            <a:ext cx="7459116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64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C61963B-C2F3-460C-823C-BCB96716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4" y="1376009"/>
            <a:ext cx="8507012" cy="50584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914934" y="467003"/>
            <a:ext cx="53142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可以指派權限給使用者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7144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145498" y="467003"/>
            <a:ext cx="68531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決定那些使用者可以登入電腦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28DCBF-317A-42B6-928C-324098B6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04" y="1436589"/>
            <a:ext cx="6544192" cy="49544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299904" y="1584960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751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-139806" y="170081"/>
            <a:ext cx="94179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決定哪些使用者或群組有遠端登入的權限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4552AC-B30C-4833-B3FC-3BC49684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99" y="1313463"/>
            <a:ext cx="6858957" cy="50775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139699" y="1493520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87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886116" y="170081"/>
            <a:ext cx="73661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允許使用者以批次佇列設備登入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311CEF-FB9E-4F91-AB04-E413FD81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17" y="876858"/>
            <a:ext cx="7097115" cy="58110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020617" y="148568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585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886116" y="170081"/>
            <a:ext cx="73661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允許安全性主體以服務方式登入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20528A-5947-4FCE-AC93-1BE94BFF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99" y="1143595"/>
            <a:ext cx="7049484" cy="55443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073899" y="172952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1859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158534" y="170081"/>
            <a:ext cx="68212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授權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Active Directory 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同步處理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544E752-45E6-47AB-B950-5548CFA93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8" y="989781"/>
            <a:ext cx="7125694" cy="58682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006328" y="197336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40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677FF70-E367-489B-A250-29F17CFC8D8C}"/>
              </a:ext>
            </a:extLst>
          </p:cNvPr>
          <p:cNvSpPr/>
          <p:nvPr/>
        </p:nvSpPr>
        <p:spPr>
          <a:xfrm>
            <a:off x="1240960" y="2767280"/>
            <a:ext cx="666208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</a:rPr>
              <a:t>使用</a:t>
            </a:r>
            <a:r>
              <a:rPr lang="en-US" altLang="zh-TW" sz="4000" dirty="0" err="1">
                <a:solidFill>
                  <a:schemeClr val="bg1"/>
                </a:solidFill>
              </a:rPr>
              <a:t>hyper-V</a:t>
            </a:r>
            <a:r>
              <a:rPr lang="zh-TW" altLang="en-US" sz="4000" dirty="0">
                <a:solidFill>
                  <a:schemeClr val="bg1"/>
                </a:solidFill>
              </a:rPr>
              <a:t>執行</a:t>
            </a: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endParaRPr lang="en-US" altLang="zh-TW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4000" dirty="0">
                <a:solidFill>
                  <a:schemeClr val="bg1"/>
                </a:solidFill>
              </a:rPr>
              <a:t>可互連的</a:t>
            </a:r>
            <a:r>
              <a:rPr lang="en-US" altLang="zh-TW" sz="4000" dirty="0">
                <a:solidFill>
                  <a:schemeClr val="bg1"/>
                </a:solidFill>
              </a:rPr>
              <a:t>windows server 2019</a:t>
            </a:r>
          </a:p>
        </p:txBody>
      </p:sp>
    </p:spTree>
    <p:extLst>
      <p:ext uri="{BB962C8B-B14F-4D97-AF65-F5344CB8AC3E}">
        <p14:creationId xmlns:p14="http://schemas.microsoft.com/office/powerpoint/2010/main" val="31629726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2168522" y="170081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在驗證後模擬用戶端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898759-F2DE-4355-ADFB-2DA200B2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0" y="959367"/>
            <a:ext cx="6973497" cy="57285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082430" y="203432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8869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087713" y="221475"/>
            <a:ext cx="696857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決定哪些使用者帳戶能夠呼叫 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CreateProcessAsUser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</a:t>
            </a: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應用程式開發介面 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(API)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08B1C29-78E8-4968-9F2A-801B7DBC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25" y="2086475"/>
            <a:ext cx="5815750" cy="4771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648885" y="3215640"/>
            <a:ext cx="2023955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2711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373159" y="170081"/>
            <a:ext cx="83920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決定會阻止哪些帳戶以批次工作登入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C14C94-73A9-4D78-AA31-85B89FFB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8" y="1208887"/>
            <a:ext cx="7516274" cy="56491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006328" y="188192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5395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-30797" y="170081"/>
            <a:ext cx="9199954" cy="6617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阻止哪些服務帳戶以服務方式登錄處理程序</a:t>
            </a:r>
            <a:endParaRPr lang="en-US" altLang="zh-TW" sz="3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254432-B70A-43E2-9410-C9DF38F2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64" y="1162648"/>
            <a:ext cx="7573432" cy="55252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782464" y="188192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142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655562" y="170081"/>
            <a:ext cx="58272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阻止哪些使用者登入電腦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4732AD-AB40-4504-9484-E30C5BFD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02" y="1169768"/>
            <a:ext cx="7096955" cy="52767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020702" y="224768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27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886121" y="170081"/>
            <a:ext cx="73661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阻止哪些使用者從網路存取電腦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57F7A9-1A55-42B5-80C7-897C6FBF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02" y="1095964"/>
            <a:ext cx="7468642" cy="55919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020702" y="250676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95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-139802" y="170081"/>
            <a:ext cx="94179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禁止使用者及群組以遠端桌面服務用戶端登入</a:t>
            </a:r>
            <a:endParaRPr lang="en-US" altLang="zh-TW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B72749-EEBC-402D-986A-8DD6B7916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02" y="877967"/>
            <a:ext cx="7392432" cy="54681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020702" y="236960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5873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469619" y="170081"/>
            <a:ext cx="81991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呼叫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來建立分頁檔及變更其大小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9B0790-CBA9-46A6-A3DE-37042007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74" y="1086420"/>
            <a:ext cx="7421011" cy="54776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58674" y="272012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9111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373160" y="170081"/>
            <a:ext cx="83920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可以使用物件管理員來建立目錄物件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4B730A-5692-4E97-8050-2AB77D9E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53" y="1008347"/>
            <a:ext cx="7363853" cy="54966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87253" y="284204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499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373160" y="170081"/>
            <a:ext cx="83920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是否可以從登入的電腦建立符號連結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C0973C-4D6D-43F5-8436-22B2199D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01" y="1000511"/>
            <a:ext cx="7401958" cy="54966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746382" y="300968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75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524349C-BC92-4617-BD98-FC40F62F1DE1}"/>
              </a:ext>
            </a:extLst>
          </p:cNvPr>
          <p:cNvSpPr/>
          <p:nvPr/>
        </p:nvSpPr>
        <p:spPr>
          <a:xfrm>
            <a:off x="2546573" y="381297"/>
            <a:ext cx="40508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再安裝一個</a:t>
            </a:r>
            <a:r>
              <a:rPr lang="en-US" altLang="zh-TW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server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1BF63F-20EE-4342-A5D6-609FD2FC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62" y="1365636"/>
            <a:ext cx="7254876" cy="511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887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16679" y="170081"/>
            <a:ext cx="89050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可以建立所有工作階段可用的全域物件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2B10A2-12E6-477B-A445-B820B2D95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7" y="1248385"/>
            <a:ext cx="7354326" cy="54395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92017" y="3413760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2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2937964" y="170081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建立權杖物件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40E9D42-0EB6-4C0D-B5E7-C29FDD72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27" y="1219806"/>
            <a:ext cx="7382905" cy="54681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77727" y="358880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514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-370634" y="170081"/>
            <a:ext cx="987962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相同工作階段中的另一個使用者取得模擬權杖</a:t>
            </a:r>
            <a:endParaRPr lang="en-US" altLang="zh-TW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E9D6FF-1E59-49E4-9E5F-4F22BE76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27" y="1210280"/>
            <a:ext cx="7392432" cy="54776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73840" y="3750979"/>
            <a:ext cx="2692319" cy="196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6507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886121" y="170081"/>
            <a:ext cx="73661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決定哪些使用者帳戶可修改物件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CB8F5E-DB9C-49BB-9789-8844A45CF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27" y="1038578"/>
            <a:ext cx="7411484" cy="54966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54789" y="378692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9671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142602" y="170081"/>
            <a:ext cx="68531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決定何人可以修改韌體環境值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EC2749-27FD-487F-BC0D-8B835BFA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50" y="1029051"/>
            <a:ext cx="7373379" cy="55157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205350" y="220196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499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16679" y="170081"/>
            <a:ext cx="89050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將偵錯工具附加到任何處理程序或核心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78285E-19CA-4867-B82F-BEAB3755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7" y="1124543"/>
            <a:ext cx="7354326" cy="55633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92017" y="2476284"/>
            <a:ext cx="1683543" cy="190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5802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-11561" y="170081"/>
            <a:ext cx="916148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哪些使用者及群組能在磁碟區上執行維護工作</a:t>
            </a:r>
            <a:endParaRPr lang="en-US" altLang="zh-TW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FC8061-44C3-4852-8F9A-6CAAC579D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74" y="1024288"/>
            <a:ext cx="7421011" cy="55252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58674" y="253724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558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373160" y="170081"/>
            <a:ext cx="83920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群組或使用者可將工作站新增至網域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889323-C64B-4F28-AC95-04403BEB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15" y="1057630"/>
            <a:ext cx="7401958" cy="54585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77727" y="270488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883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373160" y="170081"/>
            <a:ext cx="83920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能夠從網路上的遠端位置將電腦關機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070B87-13E0-4BAB-8E6E-73097CB6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15" y="1019525"/>
            <a:ext cx="7401958" cy="55347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64315" y="291824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223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-30799" y="170081"/>
            <a:ext cx="9199954" cy="6617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決定使用者及群組透過網路連線到這台電腦</a:t>
            </a:r>
            <a:endParaRPr lang="en-US" altLang="zh-TW" sz="3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05F0F3-CE10-4132-9AA3-F3489713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64" y="1062394"/>
            <a:ext cx="7392432" cy="54490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72964" y="307064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81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B7C22F-5347-4199-9FBE-18A6060D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612"/>
            <a:ext cx="9144000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A3B99C-BC3E-4D97-AE5E-A13076A7255A}"/>
              </a:ext>
            </a:extLst>
          </p:cNvPr>
          <p:cNvSpPr/>
          <p:nvPr/>
        </p:nvSpPr>
        <p:spPr>
          <a:xfrm>
            <a:off x="3518666" y="481310"/>
            <a:ext cx="21066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開啟</a:t>
            </a:r>
            <a:r>
              <a:rPr lang="en-US" altLang="zh-TW" sz="4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</a:t>
            </a:r>
            <a:endParaRPr lang="zh-TW" altLang="en-US" sz="4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40412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16680" y="170081"/>
            <a:ext cx="89050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無需登入便可從擴充座卸除可攜式電腦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DF563A-16E5-44A2-B43D-483DEEA5C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48" y="1045391"/>
            <a:ext cx="7430537" cy="54966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64388" y="3261360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318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178301" y="0"/>
            <a:ext cx="678739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處理程序可使用哪些帳戶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將項目新增到安全性記錄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252206-35A3-4A63-88DC-1495BF266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15" y="1323439"/>
            <a:ext cx="7354326" cy="55252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64315" y="355832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5811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2937964" y="170081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只能周遊目錄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75D38D-F5C6-49F5-815D-3F0437B7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80" y="1172174"/>
            <a:ext cx="7344800" cy="55157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96780" y="3747166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2362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707823-30B0-475E-8DC8-F6407D7D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27" y="993291"/>
            <a:ext cx="7382905" cy="54966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-139801" y="170081"/>
            <a:ext cx="94179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決定哪些使用者可以出於備份系統的目的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77727" y="3741637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439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622352-2287-4608-8ACC-60104A29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80" y="1191227"/>
            <a:ext cx="7344800" cy="54966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116679" y="170081"/>
            <a:ext cx="89050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可讓處理程序模擬任何使用者無需驗證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96780" y="412220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4326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A671A6-5B5A-4E89-A3BA-4FF045B1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11" y="1238859"/>
            <a:ext cx="7335274" cy="54490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886121" y="170081"/>
            <a:ext cx="7366119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能在核心模式中動態載入和解除載入</a:t>
            </a:r>
            <a:endParaRPr lang="en-US" altLang="zh-TW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裝置驅動程式或其他程式碼</a:t>
            </a:r>
            <a:endParaRPr lang="en-US" altLang="zh-TW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944411" y="428984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7525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59A484F-915E-473F-91DB-2D449910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79" y="1212929"/>
            <a:ext cx="7328502" cy="5474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902419" y="17681"/>
            <a:ext cx="736611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可使用效能監視工具來監視系統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處理程序的效能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902419" y="450320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9160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297A24-018B-4DCE-9284-FFA5B903D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84" y="1238859"/>
            <a:ext cx="7392432" cy="54490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-30796" y="170081"/>
            <a:ext cx="9199954" cy="6617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效能監視工具來監視非系統處理程序的效能</a:t>
            </a:r>
            <a:endParaRPr lang="en-US" altLang="zh-TW" sz="3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1028184" y="468608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8729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59FC7B-C2D3-496C-996C-611F5A3B7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64" y="1361308"/>
            <a:ext cx="7392432" cy="54966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629640" y="37869"/>
            <a:ext cx="787908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決定哪些使用者能夠指定個別資源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的物件存取稽核選項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757635" y="482324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5938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B99C3-895E-4A50-95AE-69AB507905AC}"/>
              </a:ext>
            </a:extLst>
          </p:cNvPr>
          <p:cNvSpPr/>
          <p:nvPr/>
        </p:nvSpPr>
        <p:spPr>
          <a:xfrm>
            <a:off x="-652763" y="0"/>
            <a:ext cx="1044388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決定哪些帳戶能使用具有寫入內容的處理程序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存取其他處理程序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B4D87E-B15F-4E93-A35D-D01F79E1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78" y="1266045"/>
            <a:ext cx="7411484" cy="55919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9885CB-ECDC-4CBF-8641-819334AC7DB4}"/>
              </a:ext>
            </a:extLst>
          </p:cNvPr>
          <p:cNvSpPr/>
          <p:nvPr/>
        </p:nvSpPr>
        <p:spPr>
          <a:xfrm>
            <a:off x="863438" y="5158524"/>
            <a:ext cx="2403416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48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970</Words>
  <Application>Microsoft Office PowerPoint</Application>
  <PresentationFormat>如螢幕大小 (4:3)</PresentationFormat>
  <Paragraphs>167</Paragraphs>
  <Slides>107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107</vt:i4>
      </vt:variant>
    </vt:vector>
  </HeadingPairs>
  <TitlesOfParts>
    <vt:vector size="113" baseType="lpstr">
      <vt:lpstr>新細明體</vt:lpstr>
      <vt:lpstr>Arial</vt:lpstr>
      <vt:lpstr>Calibri</vt:lpstr>
      <vt:lpstr>Calibri Light</vt:lpstr>
      <vt:lpstr>Wingdings</vt:lpstr>
      <vt:lpstr>Office Theme</vt:lpstr>
      <vt:lpstr>Windows server 測試與實戰報告</vt:lpstr>
      <vt:lpstr>agenda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 測試與實戰報告</dc:title>
  <dc:creator>翊豪 徐</dc:creator>
  <cp:lastModifiedBy>翊豪 徐</cp:lastModifiedBy>
  <cp:revision>30</cp:revision>
  <dcterms:created xsi:type="dcterms:W3CDTF">2021-04-19T19:12:07Z</dcterms:created>
  <dcterms:modified xsi:type="dcterms:W3CDTF">2021-04-20T16:03:28Z</dcterms:modified>
</cp:coreProperties>
</file>